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ho/illfOEP1kgavW80RZx/z7Y0J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6"/>
  </p:normalViewPr>
  <p:slideViewPr>
    <p:cSldViewPr snapToGrid="0" snapToObjects="1">
      <p:cViewPr varScale="1">
        <p:scale>
          <a:sx n="105" d="100"/>
          <a:sy n="105" d="100"/>
        </p:scale>
        <p:origin x="8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customschemas.google.com/relationships/presentationmetadata" Target="metadata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4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4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5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6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6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7"/>
          <p:cNvSpPr txBox="1"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sz="2300" b="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0" name="Google Shape;30;p17"/>
          <p:cNvSpPr txBox="1">
            <a:spLocks noGrp="1"/>
          </p:cNvSpPr>
          <p:nvPr>
            <p:ph type="body" idx="2"/>
          </p:nvPr>
        </p:nvSpPr>
        <p:spPr>
          <a:xfrm>
            <a:off x="1024128" y="2967788"/>
            <a:ext cx="4754880" cy="3341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body" idx="3"/>
          </p:nvPr>
        </p:nvSpPr>
        <p:spPr>
          <a:xfrm>
            <a:off x="599088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sz="2300" b="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body" idx="4"/>
          </p:nvPr>
        </p:nvSpPr>
        <p:spPr>
          <a:xfrm>
            <a:off x="5990888" y="2967788"/>
            <a:ext cx="4754880" cy="3341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0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body" idx="1"/>
          </p:nvPr>
        </p:nvSpPr>
        <p:spPr>
          <a:xfrm>
            <a:off x="1024127" y="22860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39" name="Google Shape;39;p20"/>
          <p:cNvSpPr txBox="1">
            <a:spLocks noGrp="1"/>
          </p:cNvSpPr>
          <p:nvPr>
            <p:ph type="body" idx="2"/>
          </p:nvPr>
        </p:nvSpPr>
        <p:spPr>
          <a:xfrm>
            <a:off x="5989320" y="22860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40" name="Google Shape;40;p20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0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21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 extrusionOk="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8" name="Google Shape;48;p21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51" name="Google Shape;51;p21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2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D9AA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22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 extrusionOk="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60" name="Google Shape;60;p22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000"/>
              <a:buFont typeface="Twentieth Century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 txBox="1">
            <a:spLocks noGrp="1"/>
          </p:cNvSpPr>
          <p:nvPr>
            <p:ph type="body" idx="1"/>
          </p:nvPr>
        </p:nvSpPr>
        <p:spPr>
          <a:xfrm>
            <a:off x="5715000" y="822960"/>
            <a:ext cx="5678424" cy="5184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Char char=" "/>
              <a:defRPr sz="2400"/>
            </a:lvl1pPr>
            <a:lvl2pPr marL="914400" lvl="1" indent="-355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Char char="🢝"/>
              <a:defRPr sz="2000"/>
            </a:lvl2pPr>
            <a:lvl3pPr marL="1371600" lvl="2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3pPr>
            <a:lvl4pPr marL="1828800" lvl="3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🢝"/>
              <a:defRPr sz="1600"/>
            </a:lvl9pPr>
          </a:lstStyle>
          <a:p>
            <a:endParaRPr/>
          </a:p>
        </p:txBody>
      </p:sp>
      <p:sp>
        <p:nvSpPr>
          <p:cNvPr id="64" name="Google Shape;64;p23"/>
          <p:cNvSpPr txBox="1">
            <a:spLocks noGrp="1"/>
          </p:cNvSpPr>
          <p:nvPr>
            <p:ph type="body" idx="2"/>
          </p:nvPr>
        </p:nvSpPr>
        <p:spPr>
          <a:xfrm>
            <a:off x="1024128" y="2257506"/>
            <a:ext cx="4389120" cy="37622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>
            <a:spLocks noGrp="1"/>
          </p:cNvSpPr>
          <p:nvPr>
            <p:ph type="pic" idx="2"/>
          </p:nvPr>
        </p:nvSpPr>
        <p:spPr>
          <a:xfrm>
            <a:off x="0" y="-1"/>
            <a:ext cx="12188952" cy="4572000"/>
          </a:xfrm>
          <a:prstGeom prst="rect">
            <a:avLst/>
          </a:prstGeom>
          <a:solidFill>
            <a:srgbClr val="76CEEF"/>
          </a:solidFill>
          <a:ln>
            <a:noFill/>
          </a:ln>
        </p:spPr>
        <p:txBody>
          <a:bodyPr spcFirstLastPara="1" wrap="square" lIns="457200" tIns="365750" rIns="45700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Twentieth Century"/>
              <a:buNone/>
              <a:defRPr sz="3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Noto Sans Symbols"/>
              <a:buNone/>
              <a:defRPr sz="2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body" idx="1"/>
          </p:nvPr>
        </p:nvSpPr>
        <p:spPr>
          <a:xfrm>
            <a:off x="8610600" y="4960138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4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75" name="Google Shape;75;p24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5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body" idx="1"/>
          </p:nvPr>
        </p:nvSpPr>
        <p:spPr>
          <a:xfrm rot="5400000">
            <a:off x="3872484" y="-562356"/>
            <a:ext cx="4023360" cy="972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5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5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6"/>
          <p:cNvSpPr txBox="1">
            <a:spLocks noGrp="1"/>
          </p:cNvSpPr>
          <p:nvPr>
            <p:ph type="title"/>
          </p:nvPr>
        </p:nvSpPr>
        <p:spPr>
          <a:xfrm rot="5400000">
            <a:off x="7334251" y="2152650"/>
            <a:ext cx="54102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91425" rIns="45700" bIns="91425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body" idx="1"/>
          </p:nvPr>
        </p:nvSpPr>
        <p:spPr>
          <a:xfrm rot="5400000">
            <a:off x="2076451" y="-323850"/>
            <a:ext cx="5410200" cy="75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6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6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88" name="Google Shape;88;p26"/>
          <p:cNvCxnSpPr/>
          <p:nvPr/>
        </p:nvCxnSpPr>
        <p:spPr>
          <a:xfrm rot="10800000">
            <a:off x="10058400" y="59263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9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99" name="Google Shape;99;p19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9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3683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Twentieth Century"/>
              <a:buChar char=" "/>
              <a:defRPr sz="2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🢝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1" name="Google Shape;11;p13"/>
          <p:cNvCxnSpPr/>
          <p:nvPr/>
        </p:nvCxnSpPr>
        <p:spPr>
          <a:xfrm rot="10800000">
            <a:off x="762000" y="826324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5000"/>
              <a:buFont typeface="Twentieth Century"/>
              <a:buNone/>
              <a:defRPr sz="5000" b="0" i="0" u="none" strike="noStrike" cap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3683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Twentieth Century"/>
              <a:buChar char=" "/>
              <a:defRPr sz="22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🢝"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cap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95" name="Google Shape;95;p18"/>
          <p:cNvCxnSpPr/>
          <p:nvPr/>
        </p:nvCxnSpPr>
        <p:spPr>
          <a:xfrm rot="10800000">
            <a:off x="762000" y="826324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3200"/>
              <a:buFont typeface="Comic Sans MS"/>
              <a:buNone/>
            </a:pPr>
            <a:r>
              <a:rPr lang="en-GB" sz="3200" b="1" i="1">
                <a:latin typeface="Comic Sans MS"/>
                <a:ea typeface="Comic Sans MS"/>
                <a:cs typeface="Comic Sans MS"/>
                <a:sym typeface="Comic Sans MS"/>
              </a:rPr>
              <a:t>TO COMPARE AND CONTRAST ARTISTS</a:t>
            </a:r>
            <a:endParaRPr/>
          </a:p>
        </p:txBody>
      </p:sp>
      <p:sp>
        <p:nvSpPr>
          <p:cNvPr id="107" name="Google Shape;107;p1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/>
          <a:p>
            <a:pPr marL="91440" lvl="0" indent="-1397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 "/>
            </a:pP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This week we will be looking at the art of two artists and comparing and contrasting their work.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The artists that we will be looking at are Charlie Mackesy and  Pablo Picasso.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GB" b="1" i="1"/>
              <a:t>PICASSO AND HIS ART</a:t>
            </a:r>
            <a:endParaRPr/>
          </a:p>
        </p:txBody>
      </p:sp>
      <p:sp>
        <p:nvSpPr>
          <p:cNvPr id="113" name="Google Shape;113;p2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/>
          <a:p>
            <a:pPr marL="91440" lvl="0" indent="-1524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 "/>
            </a:pPr>
            <a:r>
              <a:rPr lang="en-GB" sz="2400" i="1">
                <a:latin typeface="Comic Sans MS"/>
                <a:ea typeface="Comic Sans MS"/>
                <a:cs typeface="Comic Sans MS"/>
                <a:sym typeface="Comic Sans MS"/>
              </a:rPr>
              <a:t>Picasso was a Spanish artist who revolutionised art through cubism.</a:t>
            </a:r>
            <a:endParaRPr/>
          </a:p>
          <a:p>
            <a:pPr marL="91440" lvl="0" indent="-1524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lang="en-GB" sz="2400" i="1">
                <a:latin typeface="Comic Sans MS"/>
                <a:ea typeface="Comic Sans MS"/>
                <a:cs typeface="Comic Sans MS"/>
                <a:sym typeface="Comic Sans MS"/>
              </a:rPr>
              <a:t>Cubism involves different ways of seeing, or perceiving, the world around us.  Picasso believed in the concept of relativity – he took into account both his observations and his memories when creating a Cubist image. He felt that we do not see an object from one angle or perspective, but rather from many angles selected by sight and movement. As a result of this belief, Cubism became about how to see an object or figure rather than what the artist was looking at.</a:t>
            </a:r>
            <a:endParaRPr sz="2400" i="1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3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 extrusionOk="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0" name="Google Shape;120;p3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1" name="Google Shape;121;p3"/>
          <p:cNvSpPr/>
          <p:nvPr/>
        </p:nvSpPr>
        <p:spPr>
          <a:xfrm flipH="1">
            <a:off x="3274" y="0"/>
            <a:ext cx="12188726" cy="68589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22" name="Google Shape;122;p3"/>
          <p:cNvSpPr txBox="1">
            <a:spLocks noGrp="1"/>
          </p:cNvSpPr>
          <p:nvPr>
            <p:ph type="title"/>
          </p:nvPr>
        </p:nvSpPr>
        <p:spPr>
          <a:xfrm>
            <a:off x="5258134" y="620720"/>
            <a:ext cx="6293689" cy="41855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800"/>
              <a:buFont typeface="Twentieth Century"/>
              <a:buNone/>
            </a:pPr>
            <a:r>
              <a:rPr lang="en-GB" sz="4800" b="1" i="1" cap="none">
                <a:solidFill>
                  <a:srgbClr val="262626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GIRL WITH MANDOLIN BY PICASSO</a:t>
            </a:r>
            <a:endParaRPr/>
          </a:p>
        </p:txBody>
      </p:sp>
      <p:sp>
        <p:nvSpPr>
          <p:cNvPr id="123" name="Google Shape;123;p3"/>
          <p:cNvSpPr txBox="1">
            <a:spLocks noGrp="1"/>
          </p:cNvSpPr>
          <p:nvPr>
            <p:ph type="body" idx="1"/>
          </p:nvPr>
        </p:nvSpPr>
        <p:spPr>
          <a:xfrm>
            <a:off x="6610356" y="9372592"/>
            <a:ext cx="6212369" cy="5334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 sz="1600">
                <a:solidFill>
                  <a:srgbClr val="262626"/>
                </a:solidFill>
              </a:rPr>
              <a:t>What do you notice about this picture?</a:t>
            </a:r>
            <a:endParaRPr/>
          </a:p>
        </p:txBody>
      </p:sp>
      <p:pic>
        <p:nvPicPr>
          <p:cNvPr id="124" name="Google Shape;124;p3" descr="Pablo Picasso, Girl With Mandonlin, 1910"/>
          <p:cNvPicPr preferRelativeResize="0"/>
          <p:nvPr/>
        </p:nvPicPr>
        <p:blipFill rotWithShape="1">
          <a:blip r:embed="rId3">
            <a:alphaModFix/>
          </a:blip>
          <a:srcRect l="1925" r="-2" b="-2"/>
          <a:stretch/>
        </p:blipFill>
        <p:spPr>
          <a:xfrm>
            <a:off x="633999" y="620720"/>
            <a:ext cx="3993942" cy="559773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5" name="Google Shape;125;p3"/>
          <p:cNvCxnSpPr/>
          <p:nvPr/>
        </p:nvCxnSpPr>
        <p:spPr>
          <a:xfrm>
            <a:off x="5309640" y="4901945"/>
            <a:ext cx="5852160" cy="0"/>
          </a:xfrm>
          <a:prstGeom prst="straightConnector1">
            <a:avLst/>
          </a:prstGeom>
          <a:noFill/>
          <a:ln w="19050" cap="flat" cmpd="sng">
            <a:solidFill>
              <a:srgbClr val="AC8D5B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14750" y="823913"/>
            <a:ext cx="4762500" cy="5210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37" name="Google Shape;137;p5"/>
          <p:cNvSpPr txBox="1"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Twentieth Century"/>
              <a:buNone/>
            </a:pPr>
            <a:r>
              <a:rPr lang="en-GB">
                <a:solidFill>
                  <a:srgbClr val="FFFFFF"/>
                </a:solidFill>
              </a:rPr>
              <a:t>CHARLIE MACKESY</a:t>
            </a:r>
            <a:endParaRPr/>
          </a:p>
        </p:txBody>
      </p:sp>
      <p:sp>
        <p:nvSpPr>
          <p:cNvPr id="138" name="Google Shape;138;p5"/>
          <p:cNvSpPr txBox="1">
            <a:spLocks noGrp="1"/>
          </p:cNvSpPr>
          <p:nvPr>
            <p:ph type="body" idx="1"/>
          </p:nvPr>
        </p:nvSpPr>
        <p:spPr>
          <a:xfrm>
            <a:off x="4951048" y="804333"/>
            <a:ext cx="6306003" cy="5249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/>
          <a:p>
            <a:pPr marL="91440" lvl="0" indent="-1397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 "/>
            </a:pP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Charlie Mackey was born in England in 1962 in  England.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b="0" i="1">
                <a:latin typeface="Comic Sans MS"/>
                <a:ea typeface="Comic Sans MS"/>
                <a:cs typeface="Comic Sans MS"/>
                <a:sym typeface="Comic Sans MS"/>
              </a:rPr>
              <a:t>Charlie Mackesy's Art work have been exhibited throughout the world and are in many major art collections.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He uses continuous lines to create his images often with ink.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Charlie Mackesy </a:t>
            </a:r>
            <a:r>
              <a:rPr lang="en-GB" b="0" i="1">
                <a:latin typeface="Comic Sans MS"/>
                <a:ea typeface="Comic Sans MS"/>
                <a:cs typeface="Comic Sans MS"/>
                <a:sym typeface="Comic Sans MS"/>
              </a:rPr>
              <a:t>is a British artist </a:t>
            </a: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r>
              <a:rPr lang="en-GB" b="0" i="1">
                <a:latin typeface="Comic Sans MS"/>
                <a:ea typeface="Comic Sans MS"/>
                <a:cs typeface="Comic Sans MS"/>
                <a:sym typeface="Comic Sans MS"/>
              </a:rPr>
              <a:t>nown for his realism art style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b="0" i="1">
                <a:latin typeface="Comic Sans MS"/>
                <a:ea typeface="Comic Sans MS"/>
                <a:cs typeface="Comic Sans MS"/>
                <a:sym typeface="Comic Sans MS"/>
              </a:rPr>
              <a:t>Realism artists depict the real world exactly as it appears. They </a:t>
            </a: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create </a:t>
            </a:r>
            <a:r>
              <a:rPr lang="en-GB" b="0" i="1">
                <a:latin typeface="Comic Sans MS"/>
                <a:ea typeface="Comic Sans MS"/>
                <a:cs typeface="Comic Sans MS"/>
                <a:sym typeface="Comic Sans MS"/>
              </a:rPr>
              <a:t>everyday subjects and people as it appears in nature.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Charlie Mackesy uses bold line drawing to create his drawings.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6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GB"/>
              <a:t>LINE DRAWINGS</a:t>
            </a:r>
            <a:endParaRPr/>
          </a:p>
        </p:txBody>
      </p:sp>
      <p:sp>
        <p:nvSpPr>
          <p:cNvPr id="144" name="Google Shape;144;p6"/>
          <p:cNvSpPr txBox="1"/>
          <p:nvPr/>
        </p:nvSpPr>
        <p:spPr>
          <a:xfrm>
            <a:off x="1239982" y="2520611"/>
            <a:ext cx="8309316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1" u="none" strike="noStrike" cap="none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Line art or line drawing is any image that consists of distinct straight or curved lines placed against a background, without gradations in shade or hue to represent two-dimensional or three-dimensional objects. Line art can use lines of different colours, although line art is usually monochromatic.</a:t>
            </a:r>
            <a:endParaRPr sz="2800" b="1" i="1">
              <a:solidFill>
                <a:srgbClr val="00206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800"/>
              <a:buFont typeface="Comic Sans MS"/>
              <a:buNone/>
            </a:pPr>
            <a:r>
              <a:rPr lang="en-GB" sz="2800" b="1" i="1">
                <a:latin typeface="Comic Sans MS"/>
                <a:ea typeface="Comic Sans MS"/>
                <a:cs typeface="Comic Sans MS"/>
                <a:sym typeface="Comic Sans MS"/>
              </a:rPr>
              <a:t>LOOK AT THE TWO DRAWINGS AND DISCUSS WHO THE ARTIST IS.</a:t>
            </a:r>
            <a:br>
              <a:rPr lang="en-GB" sz="2800" b="1" i="1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800" b="1" i="1">
                <a:latin typeface="Comic Sans MS"/>
                <a:ea typeface="Comic Sans MS"/>
                <a:cs typeface="Comic Sans MS"/>
                <a:sym typeface="Comic Sans MS"/>
              </a:rPr>
              <a:t>CAN YOU EXPLAIN WHY? WHAT ARE THE SIMILARITIES AND DIFFERENCES?</a:t>
            </a:r>
            <a:endParaRPr/>
          </a:p>
        </p:txBody>
      </p:sp>
      <p:sp>
        <p:nvSpPr>
          <p:cNvPr id="150" name="Google Shape;150;p7"/>
          <p:cNvSpPr txBox="1"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</a:pPr>
            <a:r>
              <a:rPr lang="en-GB"/>
              <a:t>Picasso or Mackesy ?</a:t>
            </a:r>
            <a:endParaRPr/>
          </a:p>
        </p:txBody>
      </p:sp>
      <p:pic>
        <p:nvPicPr>
          <p:cNvPr id="151" name="Google Shape;151;p7" descr="charlie mackesy on Twitter: &quot;The art of disagreeing well.… &quot;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153447" y="2967038"/>
            <a:ext cx="4495543" cy="3341687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7"/>
          <p:cNvSpPr txBox="1">
            <a:spLocks noGrp="1"/>
          </p:cNvSpPr>
          <p:nvPr>
            <p:ph type="body" idx="3"/>
          </p:nvPr>
        </p:nvSpPr>
        <p:spPr>
          <a:xfrm>
            <a:off x="599088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</a:pPr>
            <a:r>
              <a:rPr lang="en-GB"/>
              <a:t>Picasso or Mackesy?</a:t>
            </a:r>
            <a:endParaRPr/>
          </a:p>
        </p:txBody>
      </p:sp>
      <p:pic>
        <p:nvPicPr>
          <p:cNvPr id="153" name="Google Shape;153;p7" descr="Pablo Picasso - &quot;Horse head&quot;, 1962 | Pablo picasso art, Picasso art, Pablo  picasso paintings"/>
          <p:cNvPicPr preferRelativeResize="0">
            <a:picLocks noGrp="1"/>
          </p:cNvPicPr>
          <p:nvPr>
            <p:ph type="body" idx="4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6998415" y="2967038"/>
            <a:ext cx="2740183" cy="3341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8"/>
          <p:cNvPicPr preferRelativeResize="0"/>
          <p:nvPr/>
        </p:nvPicPr>
        <p:blipFill rotWithShape="1">
          <a:blip r:embed="rId3">
            <a:alphaModFix amt="35000"/>
          </a:blip>
          <a:srcRect t="381" r="-1" b="14369"/>
          <a:stretch/>
        </p:blipFill>
        <p:spPr>
          <a:xfrm>
            <a:off x="20" y="-1"/>
            <a:ext cx="1218893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8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5000"/>
              <a:buFont typeface="Twentieth Century"/>
              <a:buNone/>
            </a:pPr>
            <a:r>
              <a:rPr lang="en-GB">
                <a:solidFill>
                  <a:srgbClr val="002060"/>
                </a:solidFill>
              </a:rPr>
              <a:t>MOOD BOARDS</a:t>
            </a:r>
            <a:endParaRPr/>
          </a:p>
        </p:txBody>
      </p:sp>
      <p:sp>
        <p:nvSpPr>
          <p:cNvPr id="160" name="Google Shape;160;p8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/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Char char=" "/>
            </a:pP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Now we have looked at and discussed the works of Picasso and Mackesy let us think about Mood boards.</a:t>
            </a:r>
            <a:br>
              <a:rPr lang="en-GB" sz="2220" b="1" i="1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Mood boards are also known as inspiration boards:</a:t>
            </a:r>
            <a:endParaRPr sz="2220" b="1" i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Font typeface="Arial"/>
              <a:buChar char="•"/>
            </a:pP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are used as a brainstorm for Artists and Designers.</a:t>
            </a:r>
            <a:endParaRPr/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Font typeface="Arial"/>
              <a:buChar char="•"/>
            </a:pP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are compiled of things that inspire you</a:t>
            </a:r>
            <a:endParaRPr/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Font typeface="Arial"/>
              <a:buChar char="•"/>
            </a:pP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could be drawings, paintings, cuttings, objects or anything really</a:t>
            </a:r>
            <a:endParaRPr/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Font typeface="Arial"/>
              <a:buChar char="•"/>
            </a:pP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Help you paint, draw and design</a:t>
            </a:r>
            <a:endParaRPr/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Char char=" "/>
            </a:pPr>
            <a:br>
              <a:rPr lang="en-GB" sz="2220" b="1" i="1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mood board can contain images and annotated notes on: themes you’ve noticed, materials used, colours and what they could represent, sizing and placing of objects.</a:t>
            </a:r>
            <a:endParaRPr sz="2220" b="1" i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Char char=" "/>
            </a:pPr>
            <a:br>
              <a:rPr lang="en-GB" sz="2220" b="1" i="1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Let’s look at some examples on the next few slides…</a:t>
            </a:r>
            <a:endParaRPr sz="2220" b="1" i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91440" lvl="0" indent="-129222" algn="l" rtl="0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SzPts val="2035"/>
              <a:buChar char=" "/>
            </a:pPr>
            <a:br>
              <a:rPr lang="en-GB" sz="2035"/>
            </a:br>
            <a:endParaRPr sz="2035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"/>
          <p:cNvSpPr txBox="1">
            <a:spLocks noGrp="1"/>
          </p:cNvSpPr>
          <p:nvPr>
            <p:ph type="title"/>
          </p:nvPr>
        </p:nvSpPr>
        <p:spPr>
          <a:xfrm>
            <a:off x="1024128" y="585215"/>
            <a:ext cx="9720072" cy="729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GB"/>
              <a:t>WHAT CAN YOU SEE?</a:t>
            </a:r>
            <a:endParaRPr/>
          </a:p>
        </p:txBody>
      </p:sp>
      <p:pic>
        <p:nvPicPr>
          <p:cNvPr id="166" name="Google Shape;166;p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2084833"/>
            <a:ext cx="5989319" cy="46398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9" descr="Abstract mood board. Paper / card sculptures.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5989638" y="2084833"/>
            <a:ext cx="6202362" cy="47731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173" name="Google Shape;173;p10" descr="The Boy, the Mole, the Fox and the Horse by Charlie Mackesy"/>
          <p:cNvPicPr preferRelativeResize="0"/>
          <p:nvPr/>
        </p:nvPicPr>
        <p:blipFill rotWithShape="1">
          <a:blip r:embed="rId3">
            <a:alphaModFix/>
          </a:blip>
          <a:srcRect t="23932" r="-3" b="17058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 extrusionOk="0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74" name="Google Shape;174;p10" descr="A boy, a mole, a fox and a horse: the recipe for a Christmas bestseller |  Books | The Guardian"/>
          <p:cNvPicPr preferRelativeResize="0"/>
          <p:nvPr/>
        </p:nvPicPr>
        <p:blipFill rotWithShape="1">
          <a:blip r:embed="rId4">
            <a:alphaModFix/>
          </a:blip>
          <a:srcRect t="17763" b="20437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 extrusionOk="0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75" name="Google Shape;175;p10" descr="Pablo Picasso Cubism Women Spanish Hand Painted Signed | Pablo picasso  paintings, Pablo picasso cubism, Pablo picasso art"/>
          <p:cNvPicPr preferRelativeResize="0"/>
          <p:nvPr/>
        </p:nvPicPr>
        <p:blipFill rotWithShape="1">
          <a:blip r:embed="rId5">
            <a:alphaModFix/>
          </a:blip>
          <a:srcRect t="4572" r="1" b="29161"/>
          <a:stretch/>
        </p:blipFill>
        <p:spPr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 extrusionOk="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181" name="Google Shape;181;p11" descr="Paints and Brushes | HD Free Foto"/>
          <p:cNvPicPr preferRelativeResize="0"/>
          <p:nvPr/>
        </p:nvPicPr>
        <p:blipFill rotWithShape="1">
          <a:blip r:embed="rId3">
            <a:alphaModFix/>
          </a:blip>
          <a:srcRect t="12757" r="-3" b="25590"/>
          <a:stretch/>
        </p:blipFill>
        <p:spPr>
          <a:xfrm>
            <a:off x="20" y="10"/>
            <a:ext cx="7215381" cy="2969294"/>
          </a:xfrm>
          <a:custGeom>
            <a:avLst/>
            <a:gdLst/>
            <a:ahLst/>
            <a:cxnLst/>
            <a:rect l="l" t="t" r="r" b="b"/>
            <a:pathLst>
              <a:path w="7215401" h="2969304" extrusionOk="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5840224" y="2969304"/>
                </a:lnTo>
                <a:lnTo>
                  <a:pt x="0" y="2969304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82" name="Google Shape;182;p11" descr="Sotheby's Just Unveiled a $50 Million Picasso Portrait"/>
          <p:cNvPicPr preferRelativeResize="0"/>
          <p:nvPr/>
        </p:nvPicPr>
        <p:blipFill rotWithShape="1">
          <a:blip r:embed="rId4">
            <a:alphaModFix/>
          </a:blip>
          <a:srcRect t="3753" b="10455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 extrusionOk="0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83" name="Google Shape;183;p11" descr="An empty classroom at a school in England"/>
          <p:cNvPicPr preferRelativeResize="0"/>
          <p:nvPr/>
        </p:nvPicPr>
        <p:blipFill rotWithShape="1">
          <a:blip r:embed="rId5">
            <a:alphaModFix/>
          </a:blip>
          <a:srcRect t="12448" b="21632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 extrusionOk="0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84" name="Google Shape;184;p11" descr="The Boy, The Mole, The Fox and The Horse: Amazon.co.uk: Charlie Mackesy:  9781529105100: Books"/>
          <p:cNvPicPr preferRelativeResize="0"/>
          <p:nvPr/>
        </p:nvPicPr>
        <p:blipFill rotWithShape="1">
          <a:blip r:embed="rId6">
            <a:alphaModFix/>
          </a:blip>
          <a:srcRect t="39131" r="1" b="13594"/>
          <a:stretch/>
        </p:blipFill>
        <p:spPr>
          <a:xfrm>
            <a:off x="1" y="3106464"/>
            <a:ext cx="6209553" cy="3751536"/>
          </a:xfrm>
          <a:custGeom>
            <a:avLst/>
            <a:gdLst/>
            <a:ahLst/>
            <a:cxnLst/>
            <a:rect l="l" t="t" r="r" b="b"/>
            <a:pathLst>
              <a:path w="6209553" h="3751536" extrusionOk="0">
                <a:moveTo>
                  <a:pt x="0" y="0"/>
                </a:moveTo>
                <a:lnTo>
                  <a:pt x="5776701" y="0"/>
                </a:lnTo>
                <a:lnTo>
                  <a:pt x="4041567" y="3746529"/>
                </a:lnTo>
                <a:lnTo>
                  <a:pt x="6209553" y="3746529"/>
                </a:lnTo>
                <a:lnTo>
                  <a:pt x="6209553" y="3746530"/>
                </a:lnTo>
                <a:lnTo>
                  <a:pt x="1647632" y="3746530"/>
                </a:lnTo>
                <a:lnTo>
                  <a:pt x="1647632" y="3751536"/>
                </a:lnTo>
                <a:lnTo>
                  <a:pt x="0" y="3751536"/>
                </a:ln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2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 extrusionOk="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91" name="Google Shape;191;p12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2" name="Google Shape;192;p12"/>
          <p:cNvSpPr/>
          <p:nvPr/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93" name="Google Shape;193;p12"/>
          <p:cNvSpPr txBox="1">
            <a:spLocks noGrp="1"/>
          </p:cNvSpPr>
          <p:nvPr>
            <p:ph type="title"/>
          </p:nvPr>
        </p:nvSpPr>
        <p:spPr>
          <a:xfrm>
            <a:off x="613611" y="685893"/>
            <a:ext cx="3566407" cy="2989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GB" sz="4400"/>
              <a:t>NOW OVER TO YOU TO DESIGN YOUR OWN MOOD BOARD</a:t>
            </a:r>
            <a:br>
              <a:rPr lang="en-GB" sz="4400"/>
            </a:br>
            <a:endParaRPr sz="4400"/>
          </a:p>
        </p:txBody>
      </p:sp>
      <p:pic>
        <p:nvPicPr>
          <p:cNvPr id="194" name="Google Shape;194;p12"/>
          <p:cNvPicPr preferRelativeResize="0"/>
          <p:nvPr/>
        </p:nvPicPr>
        <p:blipFill rotWithShape="1">
          <a:blip r:embed="rId3">
            <a:alphaModFix/>
          </a:blip>
          <a:srcRect t="31134" r="-2" b="22159"/>
          <a:stretch/>
        </p:blipFill>
        <p:spPr>
          <a:xfrm>
            <a:off x="4654984" y="10"/>
            <a:ext cx="7533742" cy="367492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5" name="Google Shape;195;p12"/>
          <p:cNvCxnSpPr/>
          <p:nvPr/>
        </p:nvCxnSpPr>
        <p:spPr>
          <a:xfrm>
            <a:off x="613610" y="3759161"/>
            <a:ext cx="3566160" cy="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96" name="Google Shape;196;p12" descr="Animation Moodboard and Research – kcimgdgeorgiehoblyn"/>
          <p:cNvPicPr preferRelativeResize="0"/>
          <p:nvPr/>
        </p:nvPicPr>
        <p:blipFill rotWithShape="1">
          <a:blip r:embed="rId4">
            <a:alphaModFix/>
          </a:blip>
          <a:srcRect t="41781" r="-2" b="4781"/>
          <a:stretch/>
        </p:blipFill>
        <p:spPr>
          <a:xfrm>
            <a:off x="4654984" y="3839593"/>
            <a:ext cx="7533742" cy="30193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Integral">
  <a:themeElements>
    <a:clrScheme name="Integral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gral">
  <a:themeElements>
    <a:clrScheme name="Integral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465</Words>
  <Application>Microsoft Macintosh PowerPoint</Application>
  <PresentationFormat>Widescreen</PresentationFormat>
  <Paragraphs>31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Comic Sans MS</vt:lpstr>
      <vt:lpstr>Noto Sans Symbols</vt:lpstr>
      <vt:lpstr>Twentieth Century</vt:lpstr>
      <vt:lpstr>Integral</vt:lpstr>
      <vt:lpstr>Integral</vt:lpstr>
      <vt:lpstr>TO COMPARE AND CONTRAST ARTISTS</vt:lpstr>
      <vt:lpstr>PICASSO AND HIS ART</vt:lpstr>
      <vt:lpstr>GIRL WITH MANDOLIN BY PICASSO</vt:lpstr>
      <vt:lpstr>PowerPoint Presentation</vt:lpstr>
      <vt:lpstr>CHARLIE MACKESY</vt:lpstr>
      <vt:lpstr>LINE DRAWINGS</vt:lpstr>
      <vt:lpstr>LOOK AT THE TWO DRAWINGS AND DISCUSS WHO THE ARTIST IS. CAN YOU EXPLAIN WHY? WHAT ARE THE SIMILARITIES AND DIFFERENCES?</vt:lpstr>
      <vt:lpstr>MOOD BOARDS</vt:lpstr>
      <vt:lpstr>WHAT CAN YOU SEE?</vt:lpstr>
      <vt:lpstr>PowerPoint Presentation</vt:lpstr>
      <vt:lpstr>PowerPoint Presentation</vt:lpstr>
      <vt:lpstr>NOW OVER TO YOU TO DESIGN YOUR OWN MOOD BOARD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COMPARE AND CONTRAST ARTISTS</dc:title>
  <dc:creator>Qwerty</dc:creator>
  <cp:lastModifiedBy>Donna Callaghan</cp:lastModifiedBy>
  <cp:revision>1</cp:revision>
  <dcterms:created xsi:type="dcterms:W3CDTF">2020-09-08T18:52:58Z</dcterms:created>
  <dcterms:modified xsi:type="dcterms:W3CDTF">2020-09-08T19:58:55Z</dcterms:modified>
</cp:coreProperties>
</file>