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1"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111" d="100"/>
          <a:sy n="111" d="100"/>
        </p:scale>
        <p:origin x="664"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9/9/20</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9/9/20</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9/9/20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9/9/20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9/9/20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9/9/20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9/9/20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9/9/20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9/9/20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9/9/20</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a:t>LI: To infer meaning and comment on language choice</a:t>
            </a:r>
          </a:p>
        </p:txBody>
      </p:sp>
      <p:sp>
        <p:nvSpPr>
          <p:cNvPr id="3" name="Subtitle 2"/>
          <p:cNvSpPr>
            <a:spLocks noGrp="1"/>
          </p:cNvSpPr>
          <p:nvPr>
            <p:ph type="subTitle" idx="1"/>
          </p:nvPr>
        </p:nvSpPr>
        <p:spPr>
          <a:xfrm>
            <a:off x="1149531" y="3956279"/>
            <a:ext cx="9866811" cy="1181778"/>
          </a:xfrm>
        </p:spPr>
        <p:txBody>
          <a:bodyPr>
            <a:normAutofit lnSpcReduction="10000"/>
          </a:bodyPr>
          <a:lstStyle/>
          <a:p>
            <a:r>
              <a:rPr lang="en-GB" dirty="0"/>
              <a:t>Ask appropriate open-ended questions.</a:t>
            </a:r>
          </a:p>
          <a:p>
            <a:r>
              <a:rPr lang="en-GB" dirty="0"/>
              <a:t>Use the text to inform responses.</a:t>
            </a:r>
          </a:p>
          <a:p>
            <a:r>
              <a:rPr lang="en-GB" dirty="0"/>
              <a:t>Infer and evaluate meaning from quotes using in the text. </a:t>
            </a:r>
          </a:p>
          <a:p>
            <a:endParaRPr lang="en-GB" dirty="0"/>
          </a:p>
        </p:txBody>
      </p:sp>
    </p:spTree>
    <p:extLst>
      <p:ext uri="{BB962C8B-B14F-4D97-AF65-F5344CB8AC3E}">
        <p14:creationId xmlns:p14="http://schemas.microsoft.com/office/powerpoint/2010/main" val="1509604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 it mean to infer?</a:t>
            </a:r>
          </a:p>
        </p:txBody>
      </p:sp>
      <p:sp>
        <p:nvSpPr>
          <p:cNvPr id="3" name="Content Placeholder 2"/>
          <p:cNvSpPr>
            <a:spLocks noGrp="1"/>
          </p:cNvSpPr>
          <p:nvPr>
            <p:ph idx="1"/>
          </p:nvPr>
        </p:nvSpPr>
        <p:spPr/>
        <p:txBody>
          <a:bodyPr/>
          <a:lstStyle/>
          <a:p>
            <a:r>
              <a:rPr lang="en-GB" dirty="0"/>
              <a:t>To come to a conclusion based on evidence available to you.</a:t>
            </a:r>
          </a:p>
          <a:p>
            <a:r>
              <a:rPr lang="en-GB" dirty="0"/>
              <a:t>Today you are going to seek to infer why Charlie </a:t>
            </a:r>
            <a:r>
              <a:rPr lang="en-GB" dirty="0" err="1"/>
              <a:t>Mackesy</a:t>
            </a:r>
            <a:r>
              <a:rPr lang="en-GB" dirty="0"/>
              <a:t> has created certain sentences and why he has chosen the words that he has used. </a:t>
            </a:r>
          </a:p>
        </p:txBody>
      </p:sp>
    </p:spTree>
    <p:extLst>
      <p:ext uri="{BB962C8B-B14F-4D97-AF65-F5344CB8AC3E}">
        <p14:creationId xmlns:p14="http://schemas.microsoft.com/office/powerpoint/2010/main" val="4174141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“Isn’t it odd. We can only see our outsides, but nearly everything happens on the inside.”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29139829"/>
              </p:ext>
            </p:extLst>
          </p:nvPr>
        </p:nvGraphicFramePr>
        <p:xfrm>
          <a:off x="1393371" y="2637609"/>
          <a:ext cx="9601200" cy="3413760"/>
        </p:xfrm>
        <a:graphic>
          <a:graphicData uri="http://schemas.openxmlformats.org/drawingml/2006/table">
            <a:tbl>
              <a:tblPr/>
              <a:tblGrid>
                <a:gridCol w="9601200">
                  <a:extLst>
                    <a:ext uri="{9D8B030D-6E8A-4147-A177-3AD203B41FA5}">
                      <a16:colId xmlns:a16="http://schemas.microsoft.com/office/drawing/2014/main" val="20000"/>
                    </a:ext>
                  </a:extLst>
                </a:gridCol>
              </a:tblGrid>
              <a:tr h="0">
                <a:tc>
                  <a:txBody>
                    <a:bodyPr/>
                    <a:lstStyle/>
                    <a:p>
                      <a:pPr algn="l">
                        <a:spcAft>
                          <a:spcPts val="0"/>
                        </a:spcAft>
                      </a:pPr>
                      <a:r>
                        <a:rPr lang="en-GB" sz="2800" dirty="0">
                          <a:solidFill>
                            <a:srgbClr val="FF0000"/>
                          </a:solidFill>
                          <a:effectLst/>
                          <a:latin typeface="Helvetica Neue"/>
                          <a:ea typeface="Times New Roman" panose="02020603050405020304" pitchFamily="18" charset="0"/>
                        </a:rPr>
                        <a:t>Here, I think the author is trying to tell us that </a:t>
                      </a:r>
                      <a:r>
                        <a:rPr lang="en-GB" sz="2800" dirty="0">
                          <a:solidFill>
                            <a:srgbClr val="00B050"/>
                          </a:solidFill>
                          <a:effectLst/>
                          <a:latin typeface="Helvetica Neue"/>
                          <a:ea typeface="Times New Roman" panose="02020603050405020304" pitchFamily="18" charset="0"/>
                        </a:rPr>
                        <a:t>even though the outside appearance is what we see, it isn’t a true reflection of a person, as it is what is on the inside that counts</a:t>
                      </a:r>
                      <a:r>
                        <a:rPr lang="en-GB" sz="2800" dirty="0">
                          <a:solidFill>
                            <a:srgbClr val="FF0000"/>
                          </a:solidFill>
                          <a:effectLst/>
                          <a:latin typeface="Helvetica Neue"/>
                          <a:ea typeface="Times New Roman" panose="02020603050405020304" pitchFamily="18" charset="0"/>
                        </a:rPr>
                        <a:t>. I think this because </a:t>
                      </a:r>
                      <a:r>
                        <a:rPr lang="en-GB" sz="2800" dirty="0">
                          <a:solidFill>
                            <a:srgbClr val="00B050"/>
                          </a:solidFill>
                          <a:effectLst/>
                          <a:latin typeface="Helvetica Neue"/>
                          <a:ea typeface="Times New Roman" panose="02020603050405020304" pitchFamily="18" charset="0"/>
                        </a:rPr>
                        <a:t>when we experience a feeling or a thought it is an internal process and is something that cannot be seen by ourselves or others.</a:t>
                      </a:r>
                      <a:endParaRPr lang="en-GB" sz="4000" dirty="0">
                        <a:effectLst/>
                        <a:latin typeface="Times New Roman" panose="02020603050405020304" pitchFamily="18" charset="0"/>
                        <a:ea typeface="Times New Roman" panose="02020603050405020304" pitchFamily="18" charset="0"/>
                      </a:endParaRPr>
                    </a:p>
                    <a:p>
                      <a:pPr algn="l">
                        <a:spcAft>
                          <a:spcPts val="0"/>
                        </a:spcAft>
                      </a:pPr>
                      <a:r>
                        <a:rPr lang="en-GB" sz="2800" dirty="0">
                          <a:solidFill>
                            <a:srgbClr val="FF0000"/>
                          </a:solidFill>
                          <a:effectLst/>
                          <a:latin typeface="Helvetica Neue"/>
                          <a:ea typeface="Times New Roman" panose="02020603050405020304" pitchFamily="18" charset="0"/>
                        </a:rPr>
                        <a:t>It can be inferred that </a:t>
                      </a:r>
                      <a:r>
                        <a:rPr lang="en-GB" sz="2800" dirty="0">
                          <a:solidFill>
                            <a:srgbClr val="00B050"/>
                          </a:solidFill>
                          <a:effectLst/>
                          <a:latin typeface="Helvetica Neue"/>
                          <a:ea typeface="Times New Roman" panose="02020603050405020304" pitchFamily="18" charset="0"/>
                        </a:rPr>
                        <a:t>this thought amazes/baffles the narrator </a:t>
                      </a:r>
                      <a:r>
                        <a:rPr lang="en-GB" sz="2800" dirty="0">
                          <a:solidFill>
                            <a:srgbClr val="FF0000"/>
                          </a:solidFill>
                          <a:effectLst/>
                          <a:latin typeface="Helvetica Neue"/>
                          <a:ea typeface="Times New Roman" panose="02020603050405020304" pitchFamily="18" charset="0"/>
                        </a:rPr>
                        <a:t>from the word(s) </a:t>
                      </a:r>
                      <a:r>
                        <a:rPr lang="en-GB" sz="2800" dirty="0">
                          <a:solidFill>
                            <a:srgbClr val="00B050"/>
                          </a:solidFill>
                          <a:effectLst/>
                          <a:latin typeface="Helvetica Neue"/>
                          <a:ea typeface="Times New Roman" panose="02020603050405020304" pitchFamily="18" charset="0"/>
                        </a:rPr>
                        <a:t>“isn’t it odd”</a:t>
                      </a:r>
                      <a:r>
                        <a:rPr lang="en-GB" sz="2800" dirty="0">
                          <a:solidFill>
                            <a:srgbClr val="FF0000"/>
                          </a:solidFill>
                          <a:effectLst/>
                          <a:latin typeface="Helvetica Neue"/>
                          <a:ea typeface="Times New Roman" panose="02020603050405020304" pitchFamily="18" charset="0"/>
                        </a:rPr>
                        <a:t>. </a:t>
                      </a:r>
                      <a:endParaRPr lang="en-GB" sz="4000" dirty="0">
                        <a:effectLst/>
                        <a:latin typeface="Times New Roman" panose="02020603050405020304" pitchFamily="18" charset="0"/>
                        <a:ea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972286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writer has used some brilliant sentence stems in this work</a:t>
            </a:r>
          </a:p>
        </p:txBody>
      </p:sp>
      <p:sp>
        <p:nvSpPr>
          <p:cNvPr id="3" name="Content Placeholder 2"/>
          <p:cNvSpPr>
            <a:spLocks noGrp="1"/>
          </p:cNvSpPr>
          <p:nvPr>
            <p:ph idx="1"/>
          </p:nvPr>
        </p:nvSpPr>
        <p:spPr/>
        <p:txBody>
          <a:bodyPr/>
          <a:lstStyle/>
          <a:p>
            <a:r>
              <a:rPr lang="en-GB" dirty="0"/>
              <a:t>Your task today is to pick three of the sentences from the book, on the next page, then explain why the author has written that sentence and infer what he means by it.</a:t>
            </a:r>
          </a:p>
          <a:p>
            <a:r>
              <a:rPr lang="en-GB" dirty="0"/>
              <a:t>Also think carefully about the language he has used and what emotions it brings out for you. </a:t>
            </a:r>
          </a:p>
        </p:txBody>
      </p:sp>
    </p:spTree>
    <p:extLst>
      <p:ext uri="{BB962C8B-B14F-4D97-AF65-F5344CB8AC3E}">
        <p14:creationId xmlns:p14="http://schemas.microsoft.com/office/powerpoint/2010/main" val="966654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290201" y="519069"/>
            <a:ext cx="9763998" cy="5774842"/>
          </a:xfrm>
          <a:prstGeom prst="rect">
            <a:avLst/>
          </a:prstGeom>
        </p:spPr>
      </p:pic>
    </p:spTree>
    <p:extLst>
      <p:ext uri="{BB962C8B-B14F-4D97-AF65-F5344CB8AC3E}">
        <p14:creationId xmlns:p14="http://schemas.microsoft.com/office/powerpoint/2010/main" val="3359907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Once you have completed three paragraphs, one for each different sentence, answer these two questions to complete your work. </a:t>
            </a:r>
          </a:p>
        </p:txBody>
      </p:sp>
      <p:sp>
        <p:nvSpPr>
          <p:cNvPr id="3" name="Content Placeholder 2"/>
          <p:cNvSpPr>
            <a:spLocks noGrp="1"/>
          </p:cNvSpPr>
          <p:nvPr>
            <p:ph idx="1"/>
          </p:nvPr>
        </p:nvSpPr>
        <p:spPr>
          <a:xfrm>
            <a:off x="1402080" y="3000103"/>
            <a:ext cx="9601200" cy="3581400"/>
          </a:xfrm>
        </p:spPr>
        <p:txBody>
          <a:bodyPr>
            <a:normAutofit fontScale="92500" lnSpcReduction="10000"/>
          </a:bodyPr>
          <a:lstStyle/>
          <a:p>
            <a:r>
              <a:rPr lang="en-GB" sz="4000" dirty="0"/>
              <a:t>Why do we ask questions?</a:t>
            </a:r>
          </a:p>
          <a:p>
            <a:r>
              <a:rPr lang="en-GB" sz="4000" dirty="0"/>
              <a:t>Why does the author purposely leave the reader with lots of unanswered questions? </a:t>
            </a:r>
          </a:p>
          <a:p>
            <a:r>
              <a:rPr lang="en-GB" sz="4000" dirty="0"/>
              <a:t>Your completed work should include three paragraphs from the sentences on your page and answers for both of the questions above.</a:t>
            </a:r>
          </a:p>
          <a:p>
            <a:endParaRPr lang="en-GB" dirty="0"/>
          </a:p>
        </p:txBody>
      </p:sp>
    </p:spTree>
    <p:extLst>
      <p:ext uri="{BB962C8B-B14F-4D97-AF65-F5344CB8AC3E}">
        <p14:creationId xmlns:p14="http://schemas.microsoft.com/office/powerpoint/2010/main" val="866324980"/>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TM10001105[[fn=Crop]]</Template>
  <TotalTime>19</TotalTime>
  <Words>322</Words>
  <Application>Microsoft Macintosh PowerPoint</Application>
  <PresentationFormat>Widescreen</PresentationFormat>
  <Paragraphs>17</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Franklin Gothic Book</vt:lpstr>
      <vt:lpstr>Helvetica Neue</vt:lpstr>
      <vt:lpstr>Times New Roman</vt:lpstr>
      <vt:lpstr>Crop</vt:lpstr>
      <vt:lpstr>LI: To infer meaning and comment on language choice</vt:lpstr>
      <vt:lpstr>What doe it mean to infer?</vt:lpstr>
      <vt:lpstr>“Isn’t it odd. We can only see our outsides, but nearly everything happens on the inside.”</vt:lpstr>
      <vt:lpstr>The writer has used some brilliant sentence stems in this work</vt:lpstr>
      <vt:lpstr>PowerPoint Presentation</vt:lpstr>
      <vt:lpstr>Once you have completed three paragraphs, one for each different sentence, answer these two questions to complete your work.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infer meaning and comment on language choice</dc:title>
  <dc:creator>Peter Kerwood</dc:creator>
  <cp:lastModifiedBy>Donna Callaghan</cp:lastModifiedBy>
  <cp:revision>3</cp:revision>
  <dcterms:created xsi:type="dcterms:W3CDTF">2020-09-08T18:17:53Z</dcterms:created>
  <dcterms:modified xsi:type="dcterms:W3CDTF">2020-09-09T08:07:31Z</dcterms:modified>
</cp:coreProperties>
</file>