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7" roundtripDataSignature="AMtx7mhiVaHRdX5JlefC0dgPJb1do9Df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BDAA7E0-295E-4EF0-8479-FD2DD583FFD4}">
  <a:tblStyle styleId="{FBDAA7E0-295E-4EF0-8479-FD2DD583FFD4}" styleName="Table_0">
    <a:wholeTbl>
      <a:tcTxStyle b="off" i="off">
        <a:font>
          <a:latin typeface="Tw Cen MT"/>
          <a:ea typeface="Tw Cen MT"/>
          <a:cs typeface="Tw Cen MT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AE8EC"/>
          </a:solidFill>
        </a:fill>
      </a:tcStyle>
    </a:wholeTbl>
    <a:band1H>
      <a:tcTxStyle/>
      <a:tcStyle>
        <a:tcBdr/>
        <a:fill>
          <a:solidFill>
            <a:srgbClr val="F4CED6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4CED6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5"/>
  </p:normalViewPr>
  <p:slideViewPr>
    <p:cSldViewPr snapToGrid="0" snapToObjects="1">
      <p:cViewPr varScale="1">
        <p:scale>
          <a:sx n="105" d="100"/>
          <a:sy n="105" d="100"/>
        </p:scale>
        <p:origin x="8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43" descr="Droplets-HD-Title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43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3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solidFill>
                  <a:srgbClr val="7F7F7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43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3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4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44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4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4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5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5"/>
          <p:cNvSpPr txBox="1"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5"/>
          <p:cNvSpPr txBox="1"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5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5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46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4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6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51060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6"/>
          <p:cNvSpPr txBox="1">
            <a:spLocks noGrp="1"/>
          </p:cNvSpPr>
          <p:nvPr>
            <p:ph type="body" idx="2"/>
          </p:nvPr>
        </p:nvSpPr>
        <p:spPr>
          <a:xfrm>
            <a:off x="6172200" y="2367092"/>
            <a:ext cx="5105400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46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6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4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47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4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7"/>
          <p:cNvSpPr txBox="1"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sz="26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7"/>
          <p:cNvSpPr txBox="1">
            <a:spLocks noGrp="1"/>
          </p:cNvSpPr>
          <p:nvPr>
            <p:ph type="body" idx="2"/>
          </p:nvPr>
        </p:nvSpPr>
        <p:spPr>
          <a:xfrm>
            <a:off x="913774" y="3051012"/>
            <a:ext cx="5106027" cy="274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7"/>
          <p:cNvSpPr txBox="1">
            <a:spLocks noGrp="1"/>
          </p:cNvSpPr>
          <p:nvPr>
            <p:ph type="body" idx="3"/>
          </p:nvPr>
        </p:nvSpPr>
        <p:spPr>
          <a:xfrm>
            <a:off x="6396423" y="2371018"/>
            <a:ext cx="4881804" cy="67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sz="26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47"/>
          <p:cNvSpPr txBox="1">
            <a:spLocks noGrp="1"/>
          </p:cNvSpPr>
          <p:nvPr>
            <p:ph type="body" idx="4"/>
          </p:nvPr>
        </p:nvSpPr>
        <p:spPr>
          <a:xfrm>
            <a:off x="6172200" y="3051012"/>
            <a:ext cx="5105401" cy="274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47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7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4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8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4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4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8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49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4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50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50"/>
          <p:cNvSpPr txBox="1"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50"/>
          <p:cNvSpPr txBox="1">
            <a:spLocks noGrp="1"/>
          </p:cNvSpPr>
          <p:nvPr>
            <p:ph type="body" idx="1"/>
          </p:nvPr>
        </p:nvSpPr>
        <p:spPr>
          <a:xfrm>
            <a:off x="5078062" y="609600"/>
            <a:ext cx="6200163" cy="518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50"/>
          <p:cNvSpPr txBox="1">
            <a:spLocks noGrp="1"/>
          </p:cNvSpPr>
          <p:nvPr>
            <p:ph type="body" idx="2"/>
          </p:nvPr>
        </p:nvSpPr>
        <p:spPr>
          <a:xfrm>
            <a:off x="913774" y="2632852"/>
            <a:ext cx="3935689" cy="3158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7" name="Google Shape;67;p50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50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5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51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51"/>
          <p:cNvSpPr txBox="1"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51"/>
          <p:cNvSpPr>
            <a:spLocks noGrp="1"/>
          </p:cNvSpPr>
          <p:nvPr>
            <p:ph type="pic" idx="2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74" name="Google Shape;74;p51"/>
          <p:cNvSpPr txBox="1">
            <a:spLocks noGrp="1"/>
          </p:cNvSpPr>
          <p:nvPr>
            <p:ph type="body" idx="1"/>
          </p:nvPr>
        </p:nvSpPr>
        <p:spPr>
          <a:xfrm>
            <a:off x="913794" y="2632852"/>
            <a:ext cx="5934949" cy="315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5" name="Google Shape;75;p51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1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1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2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52"/>
          <p:cNvSpPr txBox="1"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52"/>
          <p:cNvSpPr>
            <a:spLocks noGrp="1"/>
          </p:cNvSpPr>
          <p:nvPr>
            <p:ph type="pic" idx="2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2" name="Google Shape;82;p52"/>
          <p:cNvSpPr txBox="1">
            <a:spLocks noGrp="1"/>
          </p:cNvSpPr>
          <p:nvPr>
            <p:ph type="body" idx="1"/>
          </p:nvPr>
        </p:nvSpPr>
        <p:spPr>
          <a:xfrm>
            <a:off x="913774" y="5108728"/>
            <a:ext cx="10364452" cy="682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52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2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53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53"/>
          <p:cNvSpPr txBox="1"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53"/>
          <p:cNvSpPr txBox="1">
            <a:spLocks noGrp="1"/>
          </p:cNvSpPr>
          <p:nvPr>
            <p:ph type="body" idx="1"/>
          </p:nvPr>
        </p:nvSpPr>
        <p:spPr>
          <a:xfrm>
            <a:off x="913775" y="4204821"/>
            <a:ext cx="10364452" cy="1586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53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53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5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5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54"/>
          <p:cNvSpPr txBox="1"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4"/>
          <p:cNvSpPr txBox="1">
            <a:spLocks noGrp="1"/>
          </p:cNvSpPr>
          <p:nvPr>
            <p:ph type="body" idx="1"/>
          </p:nvPr>
        </p:nvSpPr>
        <p:spPr>
          <a:xfrm>
            <a:off x="1720644" y="3610032"/>
            <a:ext cx="8752299" cy="5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4"/>
          <p:cNvSpPr txBox="1">
            <a:spLocks noGrp="1"/>
          </p:cNvSpPr>
          <p:nvPr>
            <p:ph type="body" idx="2"/>
          </p:nvPr>
        </p:nvSpPr>
        <p:spPr>
          <a:xfrm>
            <a:off x="913774" y="4372796"/>
            <a:ext cx="10364452" cy="1421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8" name="Google Shape;98;p54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4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54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1" name="Google Shape;101;p54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wentieth Century"/>
              <a:buNone/>
            </a:pPr>
            <a:r>
              <a:rPr lang="en-GB" sz="8000" b="0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“</a:t>
            </a:r>
            <a:endParaRPr/>
          </a:p>
        </p:txBody>
      </p:sp>
      <p:sp>
        <p:nvSpPr>
          <p:cNvPr id="102" name="Google Shape;102;p54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wentieth Century"/>
              <a:buNone/>
            </a:pPr>
            <a:r>
              <a:rPr lang="en-GB" sz="8000" b="0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55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55"/>
          <p:cNvSpPr txBox="1"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55"/>
          <p:cNvSpPr txBox="1">
            <a:spLocks noGrp="1"/>
          </p:cNvSpPr>
          <p:nvPr>
            <p:ph type="body" idx="1"/>
          </p:nvPr>
        </p:nvSpPr>
        <p:spPr>
          <a:xfrm>
            <a:off x="913775" y="4662335"/>
            <a:ext cx="10364452" cy="1140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7" name="Google Shape;107;p55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5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5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">
  <p:cSld name="3 Column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56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56"/>
          <p:cNvSpPr txBox="1"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56"/>
          <p:cNvSpPr txBox="1"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4" name="Google Shape;114;p56"/>
          <p:cNvSpPr txBox="1">
            <a:spLocks noGrp="1"/>
          </p:cNvSpPr>
          <p:nvPr>
            <p:ph type="body" idx="2"/>
          </p:nvPr>
        </p:nvSpPr>
        <p:spPr>
          <a:xfrm>
            <a:off x="913774" y="2943355"/>
            <a:ext cx="3298976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5" name="Google Shape;115;p56"/>
          <p:cNvSpPr txBox="1">
            <a:spLocks noGrp="1"/>
          </p:cNvSpPr>
          <p:nvPr>
            <p:ph type="body" idx="3"/>
          </p:nvPr>
        </p:nvSpPr>
        <p:spPr>
          <a:xfrm>
            <a:off x="4452389" y="2367093"/>
            <a:ext cx="329152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56"/>
          <p:cNvSpPr txBox="1">
            <a:spLocks noGrp="1"/>
          </p:cNvSpPr>
          <p:nvPr>
            <p:ph type="body" idx="4"/>
          </p:nvPr>
        </p:nvSpPr>
        <p:spPr>
          <a:xfrm>
            <a:off x="4441348" y="2943355"/>
            <a:ext cx="3303351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7" name="Google Shape;117;p56"/>
          <p:cNvSpPr txBox="1">
            <a:spLocks noGrp="1"/>
          </p:cNvSpPr>
          <p:nvPr>
            <p:ph type="body" idx="5"/>
          </p:nvPr>
        </p:nvSpPr>
        <p:spPr>
          <a:xfrm>
            <a:off x="7973298" y="2367093"/>
            <a:ext cx="330492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56"/>
          <p:cNvSpPr txBox="1">
            <a:spLocks noGrp="1"/>
          </p:cNvSpPr>
          <p:nvPr>
            <p:ph type="body" idx="6"/>
          </p:nvPr>
        </p:nvSpPr>
        <p:spPr>
          <a:xfrm>
            <a:off x="7973298" y="2943355"/>
            <a:ext cx="3304928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9" name="Google Shape;119;p56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56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5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Picture Column">
  <p:cSld name="3 Picture Column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57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57"/>
          <p:cNvSpPr txBox="1"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7"/>
          <p:cNvSpPr txBox="1"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6" name="Google Shape;126;p57"/>
          <p:cNvSpPr>
            <a:spLocks noGrp="1"/>
          </p:cNvSpPr>
          <p:nvPr>
            <p:ph type="pic" idx="2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27" name="Google Shape;127;p57"/>
          <p:cNvSpPr txBox="1">
            <a:spLocks noGrp="1"/>
          </p:cNvSpPr>
          <p:nvPr>
            <p:ph type="body" idx="3"/>
          </p:nvPr>
        </p:nvSpPr>
        <p:spPr>
          <a:xfrm>
            <a:off x="913774" y="4781082"/>
            <a:ext cx="3296409" cy="1010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28" name="Google Shape;128;p57"/>
          <p:cNvSpPr txBox="1">
            <a:spLocks noGrp="1"/>
          </p:cNvSpPr>
          <p:nvPr>
            <p:ph type="body" idx="4"/>
          </p:nvPr>
        </p:nvSpPr>
        <p:spPr>
          <a:xfrm>
            <a:off x="4442759" y="4204820"/>
            <a:ext cx="330182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9" name="Google Shape;129;p57"/>
          <p:cNvSpPr>
            <a:spLocks noGrp="1"/>
          </p:cNvSpPr>
          <p:nvPr>
            <p:ph type="pic" idx="5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30" name="Google Shape;130;p57"/>
          <p:cNvSpPr txBox="1">
            <a:spLocks noGrp="1"/>
          </p:cNvSpPr>
          <p:nvPr>
            <p:ph type="body" idx="6"/>
          </p:nvPr>
        </p:nvSpPr>
        <p:spPr>
          <a:xfrm>
            <a:off x="4441348" y="4781080"/>
            <a:ext cx="3303352" cy="1010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1" name="Google Shape;131;p57"/>
          <p:cNvSpPr txBox="1">
            <a:spLocks noGrp="1"/>
          </p:cNvSpPr>
          <p:nvPr>
            <p:ph type="body" idx="7"/>
          </p:nvPr>
        </p:nvSpPr>
        <p:spPr>
          <a:xfrm>
            <a:off x="7973298" y="4204820"/>
            <a:ext cx="330068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2" name="Google Shape;132;p57"/>
          <p:cNvSpPr>
            <a:spLocks noGrp="1"/>
          </p:cNvSpPr>
          <p:nvPr>
            <p:ph type="pic" idx="8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33" name="Google Shape;133;p57"/>
          <p:cNvSpPr txBox="1">
            <a:spLocks noGrp="1"/>
          </p:cNvSpPr>
          <p:nvPr>
            <p:ph type="body" idx="9"/>
          </p:nvPr>
        </p:nvSpPr>
        <p:spPr>
          <a:xfrm>
            <a:off x="7973173" y="4781078"/>
            <a:ext cx="3305053" cy="101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4" name="Google Shape;134;p57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57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5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58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58"/>
          <p:cNvSpPr txBox="1">
            <a:spLocks noGrp="1"/>
          </p:cNvSpPr>
          <p:nvPr>
            <p:ph type="body" idx="1"/>
          </p:nvPr>
        </p:nvSpPr>
        <p:spPr>
          <a:xfrm rot="5400000">
            <a:off x="4383948" y="-1103079"/>
            <a:ext cx="3424107" cy="10364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1" name="Google Shape;141;p5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58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5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59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59"/>
          <p:cNvSpPr txBox="1">
            <a:spLocks noGrp="1"/>
          </p:cNvSpPr>
          <p:nvPr>
            <p:ph type="title"/>
          </p:nvPr>
        </p:nvSpPr>
        <p:spPr>
          <a:xfrm rot="5400000">
            <a:off x="7410763" y="1923737"/>
            <a:ext cx="5181599" cy="2553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59"/>
          <p:cNvSpPr txBox="1">
            <a:spLocks noGrp="1"/>
          </p:cNvSpPr>
          <p:nvPr>
            <p:ph type="body" idx="1"/>
          </p:nvPr>
        </p:nvSpPr>
        <p:spPr>
          <a:xfrm rot="5400000">
            <a:off x="2152338" y="-628961"/>
            <a:ext cx="5181599" cy="7658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5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5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5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AC7EE"/>
            </a:gs>
            <a:gs pos="100000">
              <a:srgbClr val="87ABDA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42" descr="\\DROBO-FS\QuickDrops\JB\PPTX NG\Droplets\LightingOverlay.png"/>
          <p:cNvPicPr preferRelativeResize="0"/>
          <p:nvPr/>
        </p:nvPicPr>
        <p:blipFill rotWithShape="1">
          <a:blip r:embed="rId19">
            <a:alphaModFix amt="80000"/>
          </a:blip>
          <a:srcRect/>
          <a:stretch/>
        </p:blipFill>
        <p:spPr>
          <a:xfrm>
            <a:off x="0" y="0"/>
            <a:ext cx="12192003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4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  <a:defRPr sz="3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42"/>
          <p:cNvSpPr txBox="1"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" name="Google Shape;9;p42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" name="Google Shape;10;p42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1" name="Google Shape;11;p4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156" name="Google Shape;156;p1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1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162" name="Google Shape;162;p2"/>
          <p:cNvGraphicFramePr/>
          <p:nvPr/>
        </p:nvGraphicFramePr>
        <p:xfrm>
          <a:off x="734096" y="14166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</a:rPr>
                        <a:t>LI: To be able to count forwards and backwards to 10.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3322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A3DCF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A3DCF"/>
                </a:solidFill>
              </a:rPr>
              <a:t>WHAT IS COUNTING? </a:t>
            </a:r>
            <a:br>
              <a:rPr lang="en-GB" b="1">
                <a:solidFill>
                  <a:srgbClr val="CA3DCF"/>
                </a:solidFill>
              </a:rPr>
            </a:br>
            <a:br>
              <a:rPr lang="en-GB" b="1">
                <a:solidFill>
                  <a:srgbClr val="CA3DCF"/>
                </a:solidFill>
              </a:rPr>
            </a:br>
            <a:r>
              <a:rPr lang="en-GB"/>
              <a:t>WHAT CAN WE USE TO COUNT? </a:t>
            </a:r>
            <a:endParaRPr/>
          </a:p>
        </p:txBody>
      </p:sp>
      <p:sp>
        <p:nvSpPr>
          <p:cNvPr id="168" name="Google Shape;168;p3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B9E4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5EB9E4"/>
                </a:solidFill>
              </a:rPr>
              <a:t>HOW MANY ARE THERE? </a:t>
            </a:r>
            <a:endParaRPr b="1">
              <a:solidFill>
                <a:srgbClr val="5EB9E4"/>
              </a:solidFill>
            </a:endParaRPr>
          </a:p>
        </p:txBody>
      </p:sp>
      <p:sp>
        <p:nvSpPr>
          <p:cNvPr id="174" name="Google Shape;174;p4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175" name="Google Shape;17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51402" y="2847773"/>
            <a:ext cx="1857375" cy="273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B9E4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5EB9E4"/>
                </a:solidFill>
              </a:rPr>
              <a:t>HOW MANY ARE THERE? </a:t>
            </a:r>
            <a:endParaRPr b="1">
              <a:solidFill>
                <a:srgbClr val="5EB9E4"/>
              </a:solidFill>
            </a:endParaRPr>
          </a:p>
        </p:txBody>
      </p:sp>
      <p:pic>
        <p:nvPicPr>
          <p:cNvPr id="181" name="Google Shape;181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296651" y="2727001"/>
            <a:ext cx="4981575" cy="208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8312" y="2564438"/>
            <a:ext cx="1857375" cy="273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B9E4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5EB9E4"/>
                </a:solidFill>
              </a:rPr>
              <a:t>HOW MANY ARE THERE? </a:t>
            </a:r>
            <a:endParaRPr b="1">
              <a:solidFill>
                <a:srgbClr val="5EB9E4"/>
              </a:solidFill>
            </a:endParaRPr>
          </a:p>
        </p:txBody>
      </p:sp>
      <p:pic>
        <p:nvPicPr>
          <p:cNvPr id="188" name="Google Shape;188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174543" y="2214694"/>
            <a:ext cx="1480751" cy="3424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F0"/>
                </a:solidFill>
              </a:rPr>
              <a:t>HOW MANY ARE THERE? </a:t>
            </a:r>
            <a:endParaRPr b="1">
              <a:solidFill>
                <a:srgbClr val="00B0F0"/>
              </a:solidFill>
            </a:endParaRPr>
          </a:p>
        </p:txBody>
      </p:sp>
      <p:pic>
        <p:nvPicPr>
          <p:cNvPr id="194" name="Google Shape;194;p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174543" y="2214694"/>
            <a:ext cx="1480751" cy="3424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5605" y="2541968"/>
            <a:ext cx="4991100" cy="205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F0"/>
                </a:solidFill>
              </a:rPr>
              <a:t>HOW MANY ARE THERE? </a:t>
            </a:r>
            <a:endParaRPr b="1">
              <a:solidFill>
                <a:srgbClr val="00B0F0"/>
              </a:solidFill>
            </a:endParaRPr>
          </a:p>
        </p:txBody>
      </p:sp>
      <p:pic>
        <p:nvPicPr>
          <p:cNvPr id="201" name="Google Shape;201;p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510087" y="2376385"/>
            <a:ext cx="1555862" cy="16772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F0"/>
                </a:solidFill>
              </a:rPr>
              <a:t>HOW MANY ARE THERE? </a:t>
            </a:r>
            <a:endParaRPr b="1">
              <a:solidFill>
                <a:srgbClr val="00B0F0"/>
              </a:solidFill>
            </a:endParaRPr>
          </a:p>
        </p:txBody>
      </p:sp>
      <p:pic>
        <p:nvPicPr>
          <p:cNvPr id="207" name="Google Shape;207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732803" y="2621084"/>
            <a:ext cx="1555862" cy="1677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91263" y="2421479"/>
            <a:ext cx="4895850" cy="207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MATCHING A NUMBER WITH THE IMAGE</a:t>
            </a:r>
            <a:endParaRPr/>
          </a:p>
        </p:txBody>
      </p:sp>
      <p:pic>
        <p:nvPicPr>
          <p:cNvPr id="214" name="Google Shape;214;p1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104711" y="4312444"/>
            <a:ext cx="1371600" cy="13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04711" y="2367090"/>
            <a:ext cx="1047750" cy="140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2539" y="2224216"/>
            <a:ext cx="2724150" cy="168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29689" y="4480640"/>
            <a:ext cx="2667000" cy="165735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0"/>
          <p:cNvSpPr txBox="1"/>
          <p:nvPr/>
        </p:nvSpPr>
        <p:spPr>
          <a:xfrm>
            <a:off x="8912180" y="2472744"/>
            <a:ext cx="27689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Which number represents which image?</a:t>
            </a:r>
            <a:endParaRPr sz="28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224" name="Google Shape;224;p11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2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230" name="Google Shape;230;p12"/>
          <p:cNvGraphicFramePr/>
          <p:nvPr/>
        </p:nvGraphicFramePr>
        <p:xfrm>
          <a:off x="734096" y="14166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</a:rPr>
                        <a:t>LI: To compare objects in a range of contexts. 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TALLER?</a:t>
            </a:r>
            <a:endParaRPr/>
          </a:p>
        </p:txBody>
      </p:sp>
      <p:pic>
        <p:nvPicPr>
          <p:cNvPr id="236" name="Google Shape;236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234114" y="2006355"/>
            <a:ext cx="3725029" cy="4322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TALLER?</a:t>
            </a:r>
            <a:endParaRPr/>
          </a:p>
        </p:txBody>
      </p:sp>
      <p:pic>
        <p:nvPicPr>
          <p:cNvPr id="242" name="Google Shape;242;p1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606824" y="1941960"/>
            <a:ext cx="3725029" cy="4322337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4"/>
          <p:cNvSpPr/>
          <p:nvPr/>
        </p:nvSpPr>
        <p:spPr>
          <a:xfrm>
            <a:off x="6024901" y="2214693"/>
            <a:ext cx="390470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man is taller than the boy. </a:t>
            </a: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pic>
        <p:nvPicPr>
          <p:cNvPr id="249" name="Google Shape;249;p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039491" y="1532585"/>
            <a:ext cx="4721918" cy="46763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pic>
        <p:nvPicPr>
          <p:cNvPr id="255" name="Google Shape;255;p1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13514" y="914400"/>
            <a:ext cx="5372132" cy="5320311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6"/>
          <p:cNvSpPr/>
          <p:nvPr/>
        </p:nvSpPr>
        <p:spPr>
          <a:xfrm>
            <a:off x="6135599" y="2445844"/>
            <a:ext cx="6146491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grey tower is taller than the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white tower.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white tower is shorter than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grey tower. </a:t>
            </a: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BIGGER? </a:t>
            </a:r>
            <a:endParaRPr/>
          </a:p>
        </p:txBody>
      </p:sp>
      <p:pic>
        <p:nvPicPr>
          <p:cNvPr id="262" name="Google Shape;262;p1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517469" y="2214694"/>
            <a:ext cx="6971912" cy="3632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 ELEPHANT IS BIGGER THAN THE MOUSE.</a:t>
            </a:r>
            <a:br>
              <a:rPr lang="en-GB"/>
            </a:br>
            <a:br>
              <a:rPr lang="en-GB"/>
            </a:br>
            <a:r>
              <a:rPr lang="en-GB"/>
              <a:t>THE MOUSE IS SMALLER THAN THE ELEPHANT.</a:t>
            </a:r>
            <a:endParaRPr/>
          </a:p>
        </p:txBody>
      </p:sp>
      <p:pic>
        <p:nvPicPr>
          <p:cNvPr id="268" name="Google Shape;268;p1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13775" y="2356362"/>
            <a:ext cx="6971912" cy="3632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LONGER? </a:t>
            </a:r>
            <a:endParaRPr/>
          </a:p>
        </p:txBody>
      </p:sp>
      <p:sp>
        <p:nvSpPr>
          <p:cNvPr id="274" name="Google Shape;274;p19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275" name="Google Shape;27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059" y="2851597"/>
            <a:ext cx="5095875" cy="21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 PEN AND THE PENCIL ARE THE SAME LENGTH.</a:t>
            </a:r>
            <a:endParaRPr/>
          </a:p>
        </p:txBody>
      </p:sp>
      <p:sp>
        <p:nvSpPr>
          <p:cNvPr id="281" name="Google Shape;281;p20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282" name="Google Shape;282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059" y="2851597"/>
            <a:ext cx="5095875" cy="21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COMPARING OBJECTS AND USING SENTENCE STEMS </a:t>
            </a:r>
            <a:endParaRPr/>
          </a:p>
        </p:txBody>
      </p:sp>
      <p:sp>
        <p:nvSpPr>
          <p:cNvPr id="288" name="Google Shape;288;p21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BOY IS SHORTER THAN THE MAN.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2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294" name="Google Shape;294;p22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3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300" name="Google Shape;300;p23"/>
          <p:cNvGraphicFramePr/>
          <p:nvPr/>
        </p:nvGraphicFramePr>
        <p:xfrm>
          <a:off x="734096" y="14166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</a:rPr>
                        <a:t>LI: To count and order numbers to 10.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1" name="Google Shape;301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1347" y="2632523"/>
            <a:ext cx="5210933" cy="293115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23"/>
          <p:cNvSpPr/>
          <p:nvPr/>
        </p:nvSpPr>
        <p:spPr>
          <a:xfrm>
            <a:off x="6620273" y="3012782"/>
            <a:ext cx="3772977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Only watch for 2 min 19 sec. </a:t>
            </a: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FF0000"/>
                </a:solidFill>
              </a:rPr>
              <a:t>CAN YOU PUT THESE IN ORDER? </a:t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id="308" name="Google Shape;308;p2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811380" y="2386142"/>
            <a:ext cx="1685925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26712" y="2367092"/>
            <a:ext cx="167640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62223" y="2367092"/>
            <a:ext cx="1781175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 b="1"/>
              <a:t>CAN YOU PUT THESE IN ORDER? </a:t>
            </a:r>
            <a:endParaRPr b="1"/>
          </a:p>
        </p:txBody>
      </p:sp>
      <p:pic>
        <p:nvPicPr>
          <p:cNvPr id="316" name="Google Shape;31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0267" y="1957516"/>
            <a:ext cx="1952625" cy="248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948485" y="1928940"/>
            <a:ext cx="2019300" cy="254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75101" y="1957516"/>
            <a:ext cx="1781175" cy="239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1E51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41E51"/>
                </a:solidFill>
              </a:rPr>
              <a:t>CAN YOU PUT THESE IN ORDER? </a:t>
            </a:r>
            <a:endParaRPr/>
          </a:p>
        </p:txBody>
      </p:sp>
      <p:pic>
        <p:nvPicPr>
          <p:cNvPr id="324" name="Google Shape;324;p2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840811" y="3035557"/>
            <a:ext cx="2066925" cy="200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69576" y="2578357"/>
            <a:ext cx="1590675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84990" y="1902082"/>
            <a:ext cx="1447800" cy="314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MAKING NUMBER BLOCKS USING UNIFIX CUBES AND MATCHING THEM TO NUMICONS</a:t>
            </a:r>
            <a:endParaRPr/>
          </a:p>
        </p:txBody>
      </p:sp>
      <p:sp>
        <p:nvSpPr>
          <p:cNvPr id="332" name="Google Shape;332;p27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8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338" name="Google Shape;338;p28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4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344" name="Google Shape;344;p29"/>
          <p:cNvGraphicFramePr/>
          <p:nvPr/>
        </p:nvGraphicFramePr>
        <p:xfrm>
          <a:off x="734096" y="14166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</a:rPr>
                        <a:t>LI: To read and write numerals to 10. 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50"/>
                </a:solidFill>
              </a:rPr>
              <a:t>HOW MANY COINS ARE HERE? HOW DO WE KNOW? </a:t>
            </a:r>
            <a:endParaRPr b="1">
              <a:solidFill>
                <a:srgbClr val="00B050"/>
              </a:solidFill>
            </a:endParaRPr>
          </a:p>
        </p:txBody>
      </p:sp>
      <p:pic>
        <p:nvPicPr>
          <p:cNvPr id="350" name="Google Shape;350;p3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302625" y="2936081"/>
            <a:ext cx="78105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73400" y="4038468"/>
            <a:ext cx="78105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63925" y="2936081"/>
            <a:ext cx="781050" cy="7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1E51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41E51"/>
                </a:solidFill>
              </a:rPr>
              <a:t>HOW MANY ARE HERE? HOW DO WE KNOW? </a:t>
            </a:r>
            <a:endParaRPr b="1">
              <a:solidFill>
                <a:srgbClr val="C41E51"/>
              </a:solidFill>
            </a:endParaRPr>
          </a:p>
        </p:txBody>
      </p:sp>
      <p:pic>
        <p:nvPicPr>
          <p:cNvPr id="358" name="Google Shape;358;p3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31719" y="2176242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1817" y="3448319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3775" y="4252343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97397" y="4252342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6158" y="2391044"/>
            <a:ext cx="1190625" cy="1057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1E51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41E51"/>
                </a:solidFill>
              </a:rPr>
              <a:t>HOW MANY ARE HERE? HOW DO WE KNOW? </a:t>
            </a:r>
            <a:endParaRPr b="1">
              <a:solidFill>
                <a:srgbClr val="C41E51"/>
              </a:solidFill>
            </a:endParaRPr>
          </a:p>
        </p:txBody>
      </p:sp>
      <p:sp>
        <p:nvSpPr>
          <p:cNvPr id="368" name="Google Shape;368;p32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369" name="Google Shape;369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04345" y="2367092"/>
            <a:ext cx="4603253" cy="184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LEARNING TO RECOGNISE HOW MANY OF EACH THERE ARE AND TO WRITE NUMBERS TO 10. </a:t>
            </a:r>
            <a:endParaRPr/>
          </a:p>
        </p:txBody>
      </p:sp>
      <p:sp>
        <p:nvSpPr>
          <p:cNvPr id="375" name="Google Shape;375;p33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LET’S WRITE THESE NUMBERS IN THE AIR</a:t>
            </a:r>
            <a:endParaRPr/>
          </a:p>
        </p:txBody>
      </p:sp>
      <p:pic>
        <p:nvPicPr>
          <p:cNvPr id="381" name="Google Shape;381;p3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397933" y="2386179"/>
            <a:ext cx="2105898" cy="2672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LET’S WRITE THESE NUMBERS IN THE AIR</a:t>
            </a:r>
            <a:endParaRPr/>
          </a:p>
        </p:txBody>
      </p:sp>
      <p:pic>
        <p:nvPicPr>
          <p:cNvPr id="387" name="Google Shape;387;p3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94886" y="2486394"/>
            <a:ext cx="22098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6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393" name="Google Shape;393;p36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5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399" name="Google Shape;399;p37"/>
          <p:cNvGraphicFramePr/>
          <p:nvPr/>
        </p:nvGraphicFramePr>
        <p:xfrm>
          <a:off x="734096" y="144243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3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LI: To read and write numerals to 10 in words.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THERE ARE 4 DOGS. HOW DO WE WRITE 4 IN WORDS?</a:t>
            </a:r>
            <a:endParaRPr/>
          </a:p>
        </p:txBody>
      </p:sp>
      <p:pic>
        <p:nvPicPr>
          <p:cNvPr id="405" name="Google Shape;405;p3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13775" y="2655965"/>
            <a:ext cx="1365786" cy="15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73048" y="2756849"/>
            <a:ext cx="1365786" cy="15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27001" y="2655965"/>
            <a:ext cx="1365786" cy="15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44473" y="2655965"/>
            <a:ext cx="1365786" cy="1507074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38"/>
          <p:cNvSpPr txBox="1"/>
          <p:nvPr/>
        </p:nvSpPr>
        <p:spPr>
          <a:xfrm>
            <a:off x="6465194" y="4604310"/>
            <a:ext cx="255001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five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0" name="Google Shape;410;p38"/>
          <p:cNvSpPr/>
          <p:nvPr/>
        </p:nvSpPr>
        <p:spPr>
          <a:xfrm>
            <a:off x="4127366" y="4958366"/>
            <a:ext cx="1045286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four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1" name="Google Shape;411;p38"/>
          <p:cNvSpPr/>
          <p:nvPr/>
        </p:nvSpPr>
        <p:spPr>
          <a:xfrm>
            <a:off x="1185906" y="4958253"/>
            <a:ext cx="125130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three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3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THERE ARE 3 BELLS. HOW DO WE WRITE 3 IN WORDS?</a:t>
            </a:r>
            <a:endParaRPr/>
          </a:p>
        </p:txBody>
      </p:sp>
      <p:sp>
        <p:nvSpPr>
          <p:cNvPr id="417" name="Google Shape;417;p39"/>
          <p:cNvSpPr txBox="1"/>
          <p:nvPr/>
        </p:nvSpPr>
        <p:spPr>
          <a:xfrm>
            <a:off x="6516709" y="4958253"/>
            <a:ext cx="255001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two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8" name="Google Shape;418;p39"/>
          <p:cNvSpPr/>
          <p:nvPr/>
        </p:nvSpPr>
        <p:spPr>
          <a:xfrm>
            <a:off x="4127366" y="4958366"/>
            <a:ext cx="8354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ten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9" name="Google Shape;419;p39"/>
          <p:cNvSpPr/>
          <p:nvPr/>
        </p:nvSpPr>
        <p:spPr>
          <a:xfrm>
            <a:off x="1185906" y="4958253"/>
            <a:ext cx="125130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three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420" name="Google Shape;420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2921" y="2581623"/>
            <a:ext cx="1263605" cy="1655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4881" y="2758594"/>
            <a:ext cx="1263605" cy="1655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36842" y="2581623"/>
            <a:ext cx="1263605" cy="1655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HOW MANY CATS ARE THERE? HOW DO WE WRITE THIS IN WORDS? </a:t>
            </a:r>
            <a:endParaRPr/>
          </a:p>
        </p:txBody>
      </p:sp>
      <p:sp>
        <p:nvSpPr>
          <p:cNvPr id="428" name="Google Shape;428;p40"/>
          <p:cNvSpPr txBox="1"/>
          <p:nvPr/>
        </p:nvSpPr>
        <p:spPr>
          <a:xfrm>
            <a:off x="6516709" y="4958253"/>
            <a:ext cx="255001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seven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29" name="Google Shape;429;p40"/>
          <p:cNvSpPr/>
          <p:nvPr/>
        </p:nvSpPr>
        <p:spPr>
          <a:xfrm>
            <a:off x="4127366" y="4958366"/>
            <a:ext cx="80983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six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30" name="Google Shape;430;p40"/>
          <p:cNvSpPr/>
          <p:nvPr/>
        </p:nvSpPr>
        <p:spPr>
          <a:xfrm>
            <a:off x="1185906" y="4958253"/>
            <a:ext cx="8354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ten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431" name="Google Shape;431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11558" y="2365688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0231" y="2365688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78848" y="2330271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1614" y="2330271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21699" y="2214694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19927" y="2214694"/>
            <a:ext cx="1190625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 b="1"/>
              <a:t>TODAY YOU WILL BE WRITING NUMERALS IN WORDS</a:t>
            </a:r>
            <a:endParaRPr b="1"/>
          </a:p>
        </p:txBody>
      </p:sp>
      <p:sp>
        <p:nvSpPr>
          <p:cNvPr id="442" name="Google Shape;442;p41"/>
          <p:cNvSpPr txBox="1"/>
          <p:nvPr/>
        </p:nvSpPr>
        <p:spPr>
          <a:xfrm>
            <a:off x="3219719" y="3335628"/>
            <a:ext cx="253713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1    One </a:t>
            </a:r>
            <a:endParaRPr sz="4000" b="1">
              <a:solidFill>
                <a:srgbClr val="FF000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43" name="Google Shape;443;p41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777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endParaRPr sz="4000"/>
          </a:p>
        </p:txBody>
      </p:sp>
      <p:sp>
        <p:nvSpPr>
          <p:cNvPr id="444" name="Google Shape;444;p41"/>
          <p:cNvSpPr txBox="1"/>
          <p:nvPr/>
        </p:nvSpPr>
        <p:spPr>
          <a:xfrm>
            <a:off x="8163060" y="4196366"/>
            <a:ext cx="253713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7   Seven</a:t>
            </a:r>
            <a:endParaRPr sz="4000" b="1">
              <a:solidFill>
                <a:srgbClr val="FF000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rgbClr val="000000"/>
      </a:dk1>
      <a:lt1>
        <a:srgbClr val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394</Words>
  <Application>Microsoft Macintosh PowerPoint</Application>
  <PresentationFormat>Widescreen</PresentationFormat>
  <Paragraphs>64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Twentieth Century</vt:lpstr>
      <vt:lpstr>Droplet</vt:lpstr>
      <vt:lpstr>MATHS</vt:lpstr>
      <vt:lpstr>PowerPoint Presentation</vt:lpstr>
      <vt:lpstr>WHAT IS COUNTING?   WHAT CAN WE USE TO COUNT? </vt:lpstr>
      <vt:lpstr>HOW MANY ARE THERE? </vt:lpstr>
      <vt:lpstr>HOW MANY ARE THERE? </vt:lpstr>
      <vt:lpstr>HOW MANY ARE THERE? </vt:lpstr>
      <vt:lpstr>HOW MANY ARE THERE? </vt:lpstr>
      <vt:lpstr>HOW MANY ARE THERE? </vt:lpstr>
      <vt:lpstr>HOW MANY ARE THERE? </vt:lpstr>
      <vt:lpstr>TODAY YOU WILL BE MATCHING A NUMBER WITH THE IMAGE</vt:lpstr>
      <vt:lpstr>MATHS</vt:lpstr>
      <vt:lpstr>PowerPoint Presentation</vt:lpstr>
      <vt:lpstr>WHICH ONE IS TALLER?</vt:lpstr>
      <vt:lpstr>WHICH ONE IS TALLER?</vt:lpstr>
      <vt:lpstr>PowerPoint Presentation</vt:lpstr>
      <vt:lpstr>PowerPoint Presentation</vt:lpstr>
      <vt:lpstr>WHICH ONE IS BIGGER? </vt:lpstr>
      <vt:lpstr>THE ELEPHANT IS BIGGER THAN THE MOUSE.  THE MOUSE IS SMALLER THAN THE ELEPHANT.</vt:lpstr>
      <vt:lpstr>WHICH ONE IS LONGER? </vt:lpstr>
      <vt:lpstr>THE PEN AND THE PENCIL ARE THE SAME LENGTH.</vt:lpstr>
      <vt:lpstr>TODAY YOU WILL BE COMPARING OBJECTS AND USING SENTENCE STEMS </vt:lpstr>
      <vt:lpstr>MATHS</vt:lpstr>
      <vt:lpstr>PowerPoint Presentation</vt:lpstr>
      <vt:lpstr>CAN YOU PUT THESE IN ORDER? </vt:lpstr>
      <vt:lpstr>CAN YOU PUT THESE IN ORDER? </vt:lpstr>
      <vt:lpstr>CAN YOU PUT THESE IN ORDER? </vt:lpstr>
      <vt:lpstr>TODAY YOU WILL BE MAKING NUMBER BLOCKS USING UNIFIX CUBES AND MATCHING THEM TO NUMICONS</vt:lpstr>
      <vt:lpstr>MATHS</vt:lpstr>
      <vt:lpstr>PowerPoint Presentation</vt:lpstr>
      <vt:lpstr>HOW MANY COINS ARE HERE? HOW DO WE KNOW? </vt:lpstr>
      <vt:lpstr>HOW MANY ARE HERE? HOW DO WE KNOW? </vt:lpstr>
      <vt:lpstr>HOW MANY ARE HERE? HOW DO WE KNOW? </vt:lpstr>
      <vt:lpstr>TODAY YOU WILL BE LEARNING TO RECOGNISE HOW MANY OF EACH THERE ARE AND TO WRITE NUMBERS TO 10. </vt:lpstr>
      <vt:lpstr>LET’S WRITE THESE NUMBERS IN THE AIR</vt:lpstr>
      <vt:lpstr>LET’S WRITE THESE NUMBERS IN THE AIR</vt:lpstr>
      <vt:lpstr>MATHS</vt:lpstr>
      <vt:lpstr>PowerPoint Presentation</vt:lpstr>
      <vt:lpstr>THERE ARE 4 DOGS. HOW DO WE WRITE 4 IN WORDS?</vt:lpstr>
      <vt:lpstr>THERE ARE 3 BELLS. HOW DO WE WRITE 3 IN WORDS?</vt:lpstr>
      <vt:lpstr>HOW MANY CATS ARE THERE? HOW DO WE WRITE THIS IN WORDS? </vt:lpstr>
      <vt:lpstr>TODAY YOU WILL BE WRITING NUMERALS IN WORDS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Mariyam Nishan</dc:creator>
  <cp:lastModifiedBy>Donna Callaghan</cp:lastModifiedBy>
  <cp:revision>1</cp:revision>
  <dcterms:created xsi:type="dcterms:W3CDTF">2020-09-04T22:05:47Z</dcterms:created>
  <dcterms:modified xsi:type="dcterms:W3CDTF">2020-09-09T10:43:59Z</dcterms:modified>
</cp:coreProperties>
</file>